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jpg>
</file>

<file path=ppt/media/image3.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99d4247fc3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99d4247fc3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99d4247fc3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99d4247fc3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99d4247fc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99d4247fc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99d4247fc3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99d4247fc3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99d4247f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99d4247f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99d4247fc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99d4247fc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99d4247fc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99d4247fc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99d4247fc3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99d4247fc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99d4247fc3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99d4247fc3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99d4247fc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99d4247fc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99d4247fc3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99d4247fc3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singularityhub.com/2020/05/22/a-new-bionic-eye-could-give-robots-and-the-blind-20-20-vis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8.jp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5.png"/><Relationship Id="rId5"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www.bbc.com/news/business-47442953"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www.youtube.com/watch?v=NMblKpkKYao" TargetMode="External"/><Relationship Id="rId4"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npr.org/sections/money/2015/05/21/408234543/will-your-job-be-done-by-a-machine"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“Humanics?”</a:t>
            </a:r>
            <a:endParaRPr/>
          </a:p>
        </p:txBody>
      </p:sp>
      <p:sp>
        <p:nvSpPr>
          <p:cNvPr id="55" name="Google Shape;55;p1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Clr>
                <a:srgbClr val="000000"/>
              </a:buClr>
              <a:buSzPts val="2500"/>
              <a:buChar char="-"/>
            </a:pPr>
            <a:r>
              <a:rPr lang="en" sz="2500">
                <a:solidFill>
                  <a:srgbClr val="000000"/>
                </a:solidFill>
              </a:rPr>
              <a:t>The Oxford English Dictionary defines Humanics as, “the subject or study of human affairs or relations, especially of the human element of a problem or situation </a:t>
            </a:r>
            <a:r>
              <a:rPr b="1" i="1" lang="en" sz="2500">
                <a:solidFill>
                  <a:srgbClr val="000000"/>
                </a:solidFill>
              </a:rPr>
              <a:t>as opposed to the mechanical</a:t>
            </a:r>
            <a:r>
              <a:rPr lang="en" sz="2500">
                <a:solidFill>
                  <a:srgbClr val="000000"/>
                </a:solidFill>
              </a:rPr>
              <a:t>.” </a:t>
            </a:r>
            <a:endParaRPr sz="2500">
              <a:solidFill>
                <a:srgbClr val="000000"/>
              </a:solidFill>
            </a:endParaRPr>
          </a:p>
          <a:p>
            <a:pPr indent="0" lvl="0" marL="457200" rtl="0" algn="l">
              <a:spcBef>
                <a:spcPts val="1600"/>
              </a:spcBef>
              <a:spcAft>
                <a:spcPts val="0"/>
              </a:spcAft>
              <a:buNone/>
            </a:pPr>
            <a:r>
              <a:t/>
            </a:r>
            <a:endParaRPr sz="2500">
              <a:solidFill>
                <a:srgbClr val="000000"/>
              </a:solidFill>
            </a:endParaRPr>
          </a:p>
          <a:p>
            <a:pPr indent="-387350" lvl="0" marL="457200" rtl="0" algn="l">
              <a:spcBef>
                <a:spcPts val="1600"/>
              </a:spcBef>
              <a:spcAft>
                <a:spcPts val="0"/>
              </a:spcAft>
              <a:buClr>
                <a:srgbClr val="000000"/>
              </a:buClr>
              <a:buSzPts val="2500"/>
              <a:buChar char="-"/>
            </a:pPr>
            <a:r>
              <a:rPr lang="en" sz="2500">
                <a:solidFill>
                  <a:srgbClr val="000000"/>
                </a:solidFill>
              </a:rPr>
              <a:t>Why might we want to study this?</a:t>
            </a:r>
            <a:endParaRPr sz="250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32" name="Shape 132"/>
        <p:cNvGrpSpPr/>
        <p:nvPr/>
      </p:nvGrpSpPr>
      <p:grpSpPr>
        <a:xfrm>
          <a:off x="0" y="0"/>
          <a:ext cx="0" cy="0"/>
          <a:chOff x="0" y="0"/>
          <a:chExt cx="0" cy="0"/>
        </a:xfrm>
      </p:grpSpPr>
      <p:pic>
        <p:nvPicPr>
          <p:cNvPr id="133" name="Google Shape;133;p22"/>
          <p:cNvPicPr preferRelativeResize="0"/>
          <p:nvPr/>
        </p:nvPicPr>
        <p:blipFill>
          <a:blip r:embed="rId3">
            <a:alphaModFix/>
          </a:blip>
          <a:stretch>
            <a:fillRect/>
          </a:stretch>
        </p:blipFill>
        <p:spPr>
          <a:xfrm>
            <a:off x="552873" y="0"/>
            <a:ext cx="8038264" cy="51435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37" name="Shape 137"/>
        <p:cNvGrpSpPr/>
        <p:nvPr/>
      </p:nvGrpSpPr>
      <p:grpSpPr>
        <a:xfrm>
          <a:off x="0" y="0"/>
          <a:ext cx="0" cy="0"/>
          <a:chOff x="0" y="0"/>
          <a:chExt cx="0" cy="0"/>
        </a:xfrm>
      </p:grpSpPr>
      <p:sp>
        <p:nvSpPr>
          <p:cNvPr id="138" name="Google Shape;138;p23"/>
          <p:cNvSpPr txBox="1"/>
          <p:nvPr>
            <p:ph type="title"/>
          </p:nvPr>
        </p:nvSpPr>
        <p:spPr>
          <a:xfrm>
            <a:off x="311700" y="0"/>
            <a:ext cx="8520600" cy="160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Value of Humanics:</a:t>
            </a:r>
            <a:endParaRPr/>
          </a:p>
          <a:p>
            <a:pPr indent="0" lvl="0" marL="0" rtl="0" algn="ctr">
              <a:spcBef>
                <a:spcPts val="0"/>
              </a:spcBef>
              <a:spcAft>
                <a:spcPts val="0"/>
              </a:spcAft>
              <a:buNone/>
            </a:pPr>
            <a:r>
              <a:rPr lang="en"/>
              <a:t> 3rd Spiritual Enlightenment </a:t>
            </a:r>
            <a:endParaRPr/>
          </a:p>
          <a:p>
            <a:pPr indent="0" lvl="0" marL="0" rtl="0" algn="ctr">
              <a:spcBef>
                <a:spcPts val="0"/>
              </a:spcBef>
              <a:spcAft>
                <a:spcPts val="0"/>
              </a:spcAft>
              <a:buNone/>
            </a:pPr>
            <a:r>
              <a:rPr lang="en"/>
              <a:t>&amp; Government Transformation</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This!</a:t>
            </a:r>
            <a:endParaRPr/>
          </a:p>
        </p:txBody>
      </p:sp>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t/>
            </a:r>
            <a:endParaRPr b="1" sz="3800">
              <a:solidFill>
                <a:srgbClr val="FFFFFF"/>
              </a:solidFill>
              <a:highlight>
                <a:srgbClr val="444444"/>
              </a:highlight>
            </a:endParaRPr>
          </a:p>
          <a:p>
            <a:pPr indent="0" lvl="0" marL="0" rtl="0" algn="ctr">
              <a:lnSpc>
                <a:spcPct val="90000"/>
              </a:lnSpc>
              <a:spcBef>
                <a:spcPts val="1100"/>
              </a:spcBef>
              <a:spcAft>
                <a:spcPts val="0"/>
              </a:spcAft>
              <a:buClr>
                <a:schemeClr val="dk1"/>
              </a:buClr>
              <a:buSzPts val="1100"/>
              <a:buFont typeface="Arial"/>
              <a:buNone/>
            </a:pPr>
            <a:r>
              <a:rPr b="1" lang="en" sz="3500" u="sng">
                <a:solidFill>
                  <a:schemeClr val="hlink"/>
                </a:solidFill>
                <a:hlinkClick r:id="rId3"/>
              </a:rPr>
              <a:t>A New Bionic Eye Could Give Robots and the Blind 20/20 Vision</a:t>
            </a:r>
            <a:endParaRPr b="1" sz="3500">
              <a:solidFill>
                <a:srgbClr val="000000"/>
              </a:solidFill>
            </a:endParaRPr>
          </a:p>
          <a:p>
            <a:pPr indent="0" lvl="0" marL="0" rtl="0" algn="l">
              <a:spcBef>
                <a:spcPts val="11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394800" y="278425"/>
            <a:ext cx="8520600" cy="63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Virtue Ethics</a:t>
            </a:r>
            <a:endParaRPr sz="1800"/>
          </a:p>
        </p:txBody>
      </p:sp>
      <p:pic>
        <p:nvPicPr>
          <p:cNvPr descr="Ethics Right Wrong - Free photo on Pixabay" id="67" name="Google Shape;67;p15"/>
          <p:cNvPicPr preferRelativeResize="0"/>
          <p:nvPr/>
        </p:nvPicPr>
        <p:blipFill>
          <a:blip r:embed="rId3">
            <a:alphaModFix/>
          </a:blip>
          <a:stretch>
            <a:fillRect/>
          </a:stretch>
        </p:blipFill>
        <p:spPr>
          <a:xfrm>
            <a:off x="377375" y="1852568"/>
            <a:ext cx="2206493" cy="1857869"/>
          </a:xfrm>
          <a:prstGeom prst="rect">
            <a:avLst/>
          </a:prstGeom>
          <a:noFill/>
          <a:ln cap="flat" cmpd="sng" w="9525">
            <a:solidFill>
              <a:srgbClr val="8F663B"/>
            </a:solidFill>
            <a:prstDash val="solid"/>
            <a:round/>
            <a:headEnd len="sm" w="sm" type="none"/>
            <a:tailEnd len="sm" w="sm" type="none"/>
          </a:ln>
        </p:spPr>
      </p:pic>
      <p:pic>
        <p:nvPicPr>
          <p:cNvPr descr="Code (6) | Microsiervos | Flickr" id="68" name="Google Shape;68;p15"/>
          <p:cNvPicPr preferRelativeResize="0"/>
          <p:nvPr/>
        </p:nvPicPr>
        <p:blipFill>
          <a:blip r:embed="rId4">
            <a:alphaModFix/>
          </a:blip>
          <a:stretch>
            <a:fillRect/>
          </a:stretch>
        </p:blipFill>
        <p:spPr>
          <a:xfrm>
            <a:off x="3551670" y="1852568"/>
            <a:ext cx="2206492" cy="1857869"/>
          </a:xfrm>
          <a:prstGeom prst="rect">
            <a:avLst/>
          </a:prstGeom>
          <a:noFill/>
          <a:ln cap="flat" cmpd="sng" w="9525">
            <a:solidFill>
              <a:srgbClr val="8F663B"/>
            </a:solidFill>
            <a:prstDash val="solid"/>
            <a:round/>
            <a:headEnd len="sm" w="sm" type="none"/>
            <a:tailEnd len="sm" w="sm" type="none"/>
          </a:ln>
        </p:spPr>
      </p:pic>
      <p:cxnSp>
        <p:nvCxnSpPr>
          <p:cNvPr id="69" name="Google Shape;69;p15"/>
          <p:cNvCxnSpPr>
            <a:stCxn id="67" idx="3"/>
            <a:endCxn id="68" idx="1"/>
          </p:cNvCxnSpPr>
          <p:nvPr/>
        </p:nvCxnSpPr>
        <p:spPr>
          <a:xfrm>
            <a:off x="2583868" y="2781502"/>
            <a:ext cx="967800" cy="0"/>
          </a:xfrm>
          <a:prstGeom prst="straightConnector1">
            <a:avLst/>
          </a:prstGeom>
          <a:noFill/>
          <a:ln cap="flat" cmpd="sng" w="38100">
            <a:solidFill>
              <a:srgbClr val="8F663B"/>
            </a:solidFill>
            <a:prstDash val="solid"/>
            <a:round/>
            <a:headEnd len="med" w="med" type="none"/>
            <a:tailEnd len="med" w="med" type="triangle"/>
          </a:ln>
        </p:spPr>
      </p:cxnSp>
      <p:sp>
        <p:nvSpPr>
          <p:cNvPr id="70" name="Google Shape;70;p15"/>
          <p:cNvSpPr txBox="1"/>
          <p:nvPr/>
        </p:nvSpPr>
        <p:spPr>
          <a:xfrm>
            <a:off x="377388"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From Human Moral Code</a:t>
            </a:r>
            <a:endParaRPr/>
          </a:p>
        </p:txBody>
      </p:sp>
      <p:sp>
        <p:nvSpPr>
          <p:cNvPr id="71" name="Google Shape;71;p15"/>
          <p:cNvSpPr txBox="1"/>
          <p:nvPr/>
        </p:nvSpPr>
        <p:spPr>
          <a:xfrm>
            <a:off x="3551707"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To Computer Code</a:t>
            </a:r>
            <a:endParaRPr/>
          </a:p>
        </p:txBody>
      </p:sp>
      <p:cxnSp>
        <p:nvCxnSpPr>
          <p:cNvPr id="72" name="Google Shape;72;p15"/>
          <p:cNvCxnSpPr/>
          <p:nvPr/>
        </p:nvCxnSpPr>
        <p:spPr>
          <a:xfrm>
            <a:off x="5758164" y="2729607"/>
            <a:ext cx="967800" cy="0"/>
          </a:xfrm>
          <a:prstGeom prst="straightConnector1">
            <a:avLst/>
          </a:prstGeom>
          <a:noFill/>
          <a:ln cap="flat" cmpd="sng" w="38100">
            <a:solidFill>
              <a:srgbClr val="8F663B"/>
            </a:solidFill>
            <a:prstDash val="solid"/>
            <a:round/>
            <a:headEnd len="med" w="med" type="none"/>
            <a:tailEnd len="med" w="med" type="triangle"/>
          </a:ln>
        </p:spPr>
      </p:cxnSp>
      <p:pic>
        <p:nvPicPr>
          <p:cNvPr id="73" name="Google Shape;73;p15"/>
          <p:cNvPicPr preferRelativeResize="0"/>
          <p:nvPr/>
        </p:nvPicPr>
        <p:blipFill>
          <a:blip r:embed="rId5">
            <a:alphaModFix/>
          </a:blip>
          <a:stretch>
            <a:fillRect/>
          </a:stretch>
        </p:blipFill>
        <p:spPr>
          <a:xfrm>
            <a:off x="6726026" y="1852568"/>
            <a:ext cx="2206493" cy="1857870"/>
          </a:xfrm>
          <a:prstGeom prst="rect">
            <a:avLst/>
          </a:prstGeom>
          <a:noFill/>
          <a:ln cap="flat" cmpd="sng" w="9525">
            <a:solidFill>
              <a:srgbClr val="957757"/>
            </a:solidFill>
            <a:prstDash val="solid"/>
            <a:round/>
            <a:headEnd len="sm" w="sm" type="none"/>
            <a:tailEnd len="sm" w="sm" type="none"/>
          </a:ln>
        </p:spPr>
      </p:pic>
      <p:sp>
        <p:nvSpPr>
          <p:cNvPr id="74" name="Google Shape;74;p15"/>
          <p:cNvSpPr txBox="1"/>
          <p:nvPr/>
        </p:nvSpPr>
        <p:spPr>
          <a:xfrm>
            <a:off x="6726026"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To A.I. Moral Code</a:t>
            </a:r>
            <a:endParaRPr/>
          </a:p>
        </p:txBody>
      </p:sp>
      <p:sp>
        <p:nvSpPr>
          <p:cNvPr id="75" name="Google Shape;75;p15"/>
          <p:cNvSpPr txBox="1"/>
          <p:nvPr/>
        </p:nvSpPr>
        <p:spPr>
          <a:xfrm>
            <a:off x="1794752" y="4053150"/>
            <a:ext cx="5554500" cy="54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The primary question is this...</a:t>
            </a:r>
            <a:r>
              <a:rPr b="1" i="1" lang="en" sz="1800"/>
              <a:t>what kind of moral or ethical code should we encode into a machine?</a:t>
            </a:r>
            <a:endParaRPr b="1" i="1"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79" name="Shape 79"/>
        <p:cNvGrpSpPr/>
        <p:nvPr/>
      </p:nvGrpSpPr>
      <p:grpSpPr>
        <a:xfrm>
          <a:off x="0" y="0"/>
          <a:ext cx="0" cy="0"/>
          <a:chOff x="0" y="0"/>
          <a:chExt cx="0" cy="0"/>
        </a:xfrm>
      </p:grpSpPr>
      <p:sp>
        <p:nvSpPr>
          <p:cNvPr id="80" name="Google Shape;80;p16"/>
          <p:cNvSpPr txBox="1"/>
          <p:nvPr>
            <p:ph type="ctrTitle"/>
          </p:nvPr>
        </p:nvSpPr>
        <p:spPr>
          <a:xfrm>
            <a:off x="-122400" y="90250"/>
            <a:ext cx="9388800" cy="68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Human would you trust?</a:t>
            </a:r>
            <a:endParaRPr sz="3600"/>
          </a:p>
        </p:txBody>
      </p:sp>
      <p:pic>
        <p:nvPicPr>
          <p:cNvPr id="81" name="Google Shape;81;p16"/>
          <p:cNvPicPr preferRelativeResize="0"/>
          <p:nvPr/>
        </p:nvPicPr>
        <p:blipFill rotWithShape="1">
          <a:blip r:embed="rId3">
            <a:alphaModFix/>
          </a:blip>
          <a:srcRect b="0" l="0" r="0" t="0"/>
          <a:stretch/>
        </p:blipFill>
        <p:spPr>
          <a:xfrm>
            <a:off x="6904780" y="1353450"/>
            <a:ext cx="1738732" cy="2179849"/>
          </a:xfrm>
          <a:prstGeom prst="rect">
            <a:avLst/>
          </a:prstGeom>
          <a:noFill/>
          <a:ln>
            <a:noFill/>
          </a:ln>
        </p:spPr>
      </p:pic>
      <p:pic>
        <p:nvPicPr>
          <p:cNvPr id="82" name="Google Shape;82;p16"/>
          <p:cNvPicPr preferRelativeResize="0"/>
          <p:nvPr/>
        </p:nvPicPr>
        <p:blipFill>
          <a:blip r:embed="rId4">
            <a:alphaModFix/>
          </a:blip>
          <a:stretch>
            <a:fillRect/>
          </a:stretch>
        </p:blipFill>
        <p:spPr>
          <a:xfrm>
            <a:off x="3369950" y="1353450"/>
            <a:ext cx="2842071" cy="2179850"/>
          </a:xfrm>
          <a:prstGeom prst="rect">
            <a:avLst/>
          </a:prstGeom>
          <a:noFill/>
          <a:ln>
            <a:noFill/>
          </a:ln>
        </p:spPr>
      </p:pic>
      <p:pic>
        <p:nvPicPr>
          <p:cNvPr id="83" name="Google Shape;83;p16"/>
          <p:cNvPicPr preferRelativeResize="0"/>
          <p:nvPr/>
        </p:nvPicPr>
        <p:blipFill rotWithShape="1">
          <a:blip r:embed="rId5">
            <a:alphaModFix/>
          </a:blip>
          <a:srcRect b="0" l="0" r="22462" t="0"/>
          <a:stretch/>
        </p:blipFill>
        <p:spPr>
          <a:xfrm>
            <a:off x="358687" y="1353450"/>
            <a:ext cx="2528699" cy="2179850"/>
          </a:xfrm>
          <a:prstGeom prst="rect">
            <a:avLst/>
          </a:prstGeom>
          <a:noFill/>
          <a:ln>
            <a:noFill/>
          </a:ln>
        </p:spPr>
      </p:pic>
      <p:sp>
        <p:nvSpPr>
          <p:cNvPr id="84" name="Google Shape;84;p16"/>
          <p:cNvSpPr txBox="1"/>
          <p:nvPr/>
        </p:nvSpPr>
        <p:spPr>
          <a:xfrm>
            <a:off x="262975" y="3699725"/>
            <a:ext cx="2720100" cy="13092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a:t>
            </a:r>
            <a:endParaRPr sz="1800"/>
          </a:p>
        </p:txBody>
      </p:sp>
      <p:sp>
        <p:nvSpPr>
          <p:cNvPr id="85" name="Google Shape;85;p16"/>
          <p:cNvSpPr txBox="1"/>
          <p:nvPr/>
        </p:nvSpPr>
        <p:spPr>
          <a:xfrm>
            <a:off x="3430950" y="3590950"/>
            <a:ext cx="2720100" cy="14853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a wrong.</a:t>
            </a:r>
            <a:endParaRPr sz="1800"/>
          </a:p>
        </p:txBody>
      </p:sp>
      <p:sp>
        <p:nvSpPr>
          <p:cNvPr id="86" name="Google Shape;86;p16"/>
          <p:cNvSpPr txBox="1"/>
          <p:nvPr/>
        </p:nvSpPr>
        <p:spPr>
          <a:xfrm>
            <a:off x="6310975" y="3590825"/>
            <a:ext cx="2720100" cy="1485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 in the gray. Does not believe in good or evil.</a:t>
            </a:r>
            <a:endParaRPr sz="1700"/>
          </a:p>
        </p:txBody>
      </p:sp>
      <p:sp>
        <p:nvSpPr>
          <p:cNvPr id="87" name="Google Shape;87;p16"/>
          <p:cNvSpPr txBox="1"/>
          <p:nvPr>
            <p:ph idx="1" type="subTitle"/>
          </p:nvPr>
        </p:nvSpPr>
        <p:spPr>
          <a:xfrm>
            <a:off x="311700" y="670350"/>
            <a:ext cx="8520600" cy="68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                          B.                          C.</a:t>
            </a:r>
            <a:endParaRPr sz="30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91" name="Shape 91"/>
        <p:cNvGrpSpPr/>
        <p:nvPr/>
      </p:nvGrpSpPr>
      <p:grpSpPr>
        <a:xfrm>
          <a:off x="0" y="0"/>
          <a:ext cx="0" cy="0"/>
          <a:chOff x="0" y="0"/>
          <a:chExt cx="0" cy="0"/>
        </a:xfrm>
      </p:grpSpPr>
      <p:cxnSp>
        <p:nvCxnSpPr>
          <p:cNvPr id="92" name="Google Shape;92;p17"/>
          <p:cNvCxnSpPr/>
          <p:nvPr/>
        </p:nvCxnSpPr>
        <p:spPr>
          <a:xfrm>
            <a:off x="2941151" y="921900"/>
            <a:ext cx="25800" cy="3983400"/>
          </a:xfrm>
          <a:prstGeom prst="straightConnector1">
            <a:avLst/>
          </a:prstGeom>
          <a:noFill/>
          <a:ln cap="flat" cmpd="sng" w="9525">
            <a:solidFill>
              <a:srgbClr val="595959"/>
            </a:solidFill>
            <a:prstDash val="solid"/>
            <a:round/>
            <a:headEnd len="med" w="med" type="none"/>
            <a:tailEnd len="med" w="med" type="none"/>
          </a:ln>
        </p:spPr>
      </p:cxnSp>
      <p:cxnSp>
        <p:nvCxnSpPr>
          <p:cNvPr id="93" name="Google Shape;93;p17"/>
          <p:cNvCxnSpPr/>
          <p:nvPr/>
        </p:nvCxnSpPr>
        <p:spPr>
          <a:xfrm>
            <a:off x="6125514" y="921900"/>
            <a:ext cx="25800" cy="3983400"/>
          </a:xfrm>
          <a:prstGeom prst="straightConnector1">
            <a:avLst/>
          </a:prstGeom>
          <a:noFill/>
          <a:ln cap="flat" cmpd="sng" w="9525">
            <a:solidFill>
              <a:srgbClr val="595959"/>
            </a:solidFill>
            <a:prstDash val="solid"/>
            <a:round/>
            <a:headEnd len="med" w="med" type="none"/>
            <a:tailEnd len="med" w="med" type="none"/>
          </a:ln>
        </p:spPr>
      </p:cxnSp>
      <p:sp>
        <p:nvSpPr>
          <p:cNvPr id="94" name="Google Shape;94;p17"/>
          <p:cNvSpPr txBox="1"/>
          <p:nvPr/>
        </p:nvSpPr>
        <p:spPr>
          <a:xfrm>
            <a:off x="998463"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Evil</a:t>
            </a:r>
            <a:endParaRPr sz="1800"/>
          </a:p>
        </p:txBody>
      </p:sp>
      <p:sp>
        <p:nvSpPr>
          <p:cNvPr id="95" name="Google Shape;95;p17"/>
          <p:cNvSpPr txBox="1"/>
          <p:nvPr/>
        </p:nvSpPr>
        <p:spPr>
          <a:xfrm>
            <a:off x="6630720"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Good</a:t>
            </a:r>
            <a:endParaRPr sz="1800"/>
          </a:p>
        </p:txBody>
      </p:sp>
      <p:sp>
        <p:nvSpPr>
          <p:cNvPr id="96" name="Google Shape;96;p17"/>
          <p:cNvSpPr txBox="1"/>
          <p:nvPr/>
        </p:nvSpPr>
        <p:spPr>
          <a:xfrm>
            <a:off x="3814610"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Neutral</a:t>
            </a:r>
            <a:endParaRPr sz="1800"/>
          </a:p>
        </p:txBody>
      </p:sp>
      <p:sp>
        <p:nvSpPr>
          <p:cNvPr id="97" name="Google Shape;97;p17"/>
          <p:cNvSpPr txBox="1"/>
          <p:nvPr/>
        </p:nvSpPr>
        <p:spPr>
          <a:xfrm>
            <a:off x="1823850" y="94650"/>
            <a:ext cx="54963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Construct your ethical code...remember this is your personal code.  Try not to let others influence it!</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01" name="Shape 101"/>
        <p:cNvGrpSpPr/>
        <p:nvPr/>
      </p:nvGrpSpPr>
      <p:grpSpPr>
        <a:xfrm>
          <a:off x="0" y="0"/>
          <a:ext cx="0" cy="0"/>
          <a:chOff x="0" y="0"/>
          <a:chExt cx="0" cy="0"/>
        </a:xfrm>
      </p:grpSpPr>
      <p:sp>
        <p:nvSpPr>
          <p:cNvPr id="102" name="Google Shape;102;p18"/>
          <p:cNvSpPr txBox="1"/>
          <p:nvPr>
            <p:ph type="ctrTitle"/>
          </p:nvPr>
        </p:nvSpPr>
        <p:spPr>
          <a:xfrm>
            <a:off x="311700" y="193375"/>
            <a:ext cx="85206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Robot would you trust?</a:t>
            </a:r>
            <a:endParaRPr sz="3600"/>
          </a:p>
        </p:txBody>
      </p:sp>
      <p:sp>
        <p:nvSpPr>
          <p:cNvPr id="103" name="Google Shape;103;p18"/>
          <p:cNvSpPr txBox="1"/>
          <p:nvPr>
            <p:ph idx="1" type="subTitle"/>
          </p:nvPr>
        </p:nvSpPr>
        <p:spPr>
          <a:xfrm>
            <a:off x="311700" y="554400"/>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                         B.                         C.</a:t>
            </a:r>
            <a:endParaRPr sz="3000">
              <a:solidFill>
                <a:srgbClr val="000000"/>
              </a:solidFill>
            </a:endParaRPr>
          </a:p>
        </p:txBody>
      </p:sp>
      <p:pic>
        <p:nvPicPr>
          <p:cNvPr id="104" name="Google Shape;104;p18"/>
          <p:cNvPicPr preferRelativeResize="0"/>
          <p:nvPr/>
        </p:nvPicPr>
        <p:blipFill>
          <a:blip r:embed="rId3">
            <a:alphaModFix/>
          </a:blip>
          <a:stretch>
            <a:fillRect/>
          </a:stretch>
        </p:blipFill>
        <p:spPr>
          <a:xfrm>
            <a:off x="848525" y="1154000"/>
            <a:ext cx="1462149" cy="1665226"/>
          </a:xfrm>
          <a:prstGeom prst="rect">
            <a:avLst/>
          </a:prstGeom>
          <a:noFill/>
          <a:ln>
            <a:noFill/>
          </a:ln>
        </p:spPr>
      </p:pic>
      <p:pic>
        <p:nvPicPr>
          <p:cNvPr id="105" name="Google Shape;105;p18"/>
          <p:cNvPicPr preferRelativeResize="0"/>
          <p:nvPr/>
        </p:nvPicPr>
        <p:blipFill>
          <a:blip r:embed="rId3">
            <a:alphaModFix/>
          </a:blip>
          <a:stretch>
            <a:fillRect/>
          </a:stretch>
        </p:blipFill>
        <p:spPr>
          <a:xfrm>
            <a:off x="3840925" y="1154000"/>
            <a:ext cx="1462149" cy="1665226"/>
          </a:xfrm>
          <a:prstGeom prst="rect">
            <a:avLst/>
          </a:prstGeom>
          <a:noFill/>
          <a:ln>
            <a:noFill/>
          </a:ln>
        </p:spPr>
      </p:pic>
      <p:pic>
        <p:nvPicPr>
          <p:cNvPr id="106" name="Google Shape;106;p18"/>
          <p:cNvPicPr preferRelativeResize="0"/>
          <p:nvPr/>
        </p:nvPicPr>
        <p:blipFill>
          <a:blip r:embed="rId3">
            <a:alphaModFix/>
          </a:blip>
          <a:stretch>
            <a:fillRect/>
          </a:stretch>
        </p:blipFill>
        <p:spPr>
          <a:xfrm>
            <a:off x="6833325" y="1154000"/>
            <a:ext cx="1462149" cy="1665226"/>
          </a:xfrm>
          <a:prstGeom prst="rect">
            <a:avLst/>
          </a:prstGeom>
          <a:noFill/>
          <a:ln>
            <a:noFill/>
          </a:ln>
        </p:spPr>
      </p:pic>
      <p:sp>
        <p:nvSpPr>
          <p:cNvPr id="107" name="Google Shape;107;p18"/>
          <p:cNvSpPr txBox="1"/>
          <p:nvPr/>
        </p:nvSpPr>
        <p:spPr>
          <a:xfrm>
            <a:off x="167575" y="2939150"/>
            <a:ext cx="2720100" cy="20754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  </a:t>
            </a:r>
            <a:r>
              <a:rPr lang="en" sz="1800"/>
              <a:t>Ex. Hires you because you are willing to be a </a:t>
            </a:r>
            <a:r>
              <a:rPr b="1" i="1" lang="en" sz="1800"/>
              <a:t>slave </a:t>
            </a:r>
            <a:r>
              <a:rPr lang="en" sz="1800"/>
              <a:t>for the company.</a:t>
            </a:r>
            <a:endParaRPr sz="1800"/>
          </a:p>
        </p:txBody>
      </p:sp>
      <p:sp>
        <p:nvSpPr>
          <p:cNvPr id="108" name="Google Shape;108;p18"/>
          <p:cNvSpPr txBox="1"/>
          <p:nvPr/>
        </p:nvSpPr>
        <p:spPr>
          <a:xfrm>
            <a:off x="3211950" y="2939150"/>
            <a:ext cx="2720100" cy="20754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wrong.</a:t>
            </a:r>
            <a:r>
              <a:rPr lang="en" sz="1800"/>
              <a:t>  Ex. Hires you because you are </a:t>
            </a:r>
            <a:r>
              <a:rPr b="1" i="1" lang="en" sz="1800"/>
              <a:t>NOT</a:t>
            </a:r>
            <a:r>
              <a:rPr lang="en" sz="1800"/>
              <a:t> religious.</a:t>
            </a:r>
            <a:endParaRPr sz="1800"/>
          </a:p>
        </p:txBody>
      </p:sp>
      <p:sp>
        <p:nvSpPr>
          <p:cNvPr id="109" name="Google Shape;109;p18"/>
          <p:cNvSpPr txBox="1"/>
          <p:nvPr/>
        </p:nvSpPr>
        <p:spPr>
          <a:xfrm>
            <a:off x="6204350" y="2874650"/>
            <a:ext cx="2720100" cy="22044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 in the gray, not in good or evil.  </a:t>
            </a:r>
            <a:r>
              <a:rPr lang="en" sz="1700"/>
              <a:t>Ex. Hires you because your character is </a:t>
            </a:r>
            <a:r>
              <a:rPr b="1" i="1" lang="en" sz="1700"/>
              <a:t>most likely</a:t>
            </a:r>
            <a:r>
              <a:rPr lang="en" sz="1700"/>
              <a:t> going to help the company.</a:t>
            </a:r>
            <a:endParaRPr sz="1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13" name="Shape 113"/>
        <p:cNvGrpSpPr/>
        <p:nvPr/>
      </p:nvGrpSpPr>
      <p:grpSpPr>
        <a:xfrm>
          <a:off x="0" y="0"/>
          <a:ext cx="0" cy="0"/>
          <a:chOff x="0" y="0"/>
          <a:chExt cx="0" cy="0"/>
        </a:xfrm>
      </p:grpSpPr>
      <p:sp>
        <p:nvSpPr>
          <p:cNvPr id="114" name="Google Shape;114;p19"/>
          <p:cNvSpPr txBox="1"/>
          <p:nvPr>
            <p:ph type="ctrTitle"/>
          </p:nvPr>
        </p:nvSpPr>
        <p:spPr>
          <a:xfrm>
            <a:off x="311700" y="285075"/>
            <a:ext cx="8520600" cy="7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What does Robot C. really look like?</a:t>
            </a:r>
            <a:endParaRPr sz="3600"/>
          </a:p>
        </p:txBody>
      </p:sp>
      <p:sp>
        <p:nvSpPr>
          <p:cNvPr id="115" name="Google Shape;115;p19"/>
          <p:cNvSpPr txBox="1"/>
          <p:nvPr/>
        </p:nvSpPr>
        <p:spPr>
          <a:xfrm>
            <a:off x="666000" y="4304250"/>
            <a:ext cx="78120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u="sng">
                <a:solidFill>
                  <a:schemeClr val="hlink"/>
                </a:solidFill>
                <a:hlinkClick r:id="rId3"/>
              </a:rPr>
              <a:t>Meet Tengai</a:t>
            </a:r>
            <a:r>
              <a:rPr lang="en" sz="3000"/>
              <a:t> - The Virtue Ethicist Robot</a:t>
            </a:r>
            <a:endParaRPr sz="3000"/>
          </a:p>
        </p:txBody>
      </p:sp>
      <p:pic>
        <p:nvPicPr>
          <p:cNvPr id="116" name="Google Shape;116;p19"/>
          <p:cNvPicPr preferRelativeResize="0"/>
          <p:nvPr/>
        </p:nvPicPr>
        <p:blipFill>
          <a:blip r:embed="rId4">
            <a:alphaModFix/>
          </a:blip>
          <a:stretch>
            <a:fillRect/>
          </a:stretch>
        </p:blipFill>
        <p:spPr>
          <a:xfrm>
            <a:off x="2206500" y="1071314"/>
            <a:ext cx="4731000" cy="315558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20" name="Shape 120"/>
        <p:cNvGrpSpPr/>
        <p:nvPr/>
      </p:nvGrpSpPr>
      <p:grpSpPr>
        <a:xfrm>
          <a:off x="0" y="0"/>
          <a:ext cx="0" cy="0"/>
          <a:chOff x="0" y="0"/>
          <a:chExt cx="0" cy="0"/>
        </a:xfrm>
      </p:grpSpPr>
      <p:sp>
        <p:nvSpPr>
          <p:cNvPr id="121" name="Google Shape;121;p20"/>
          <p:cNvSpPr txBox="1"/>
          <p:nvPr>
            <p:ph type="ctrTitle"/>
          </p:nvPr>
        </p:nvSpPr>
        <p:spPr>
          <a:xfrm>
            <a:off x="311700" y="180475"/>
            <a:ext cx="8520600" cy="6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Quick Summary of Virtue Ethics</a:t>
            </a:r>
            <a:endParaRPr sz="3200"/>
          </a:p>
        </p:txBody>
      </p:sp>
      <p:pic>
        <p:nvPicPr>
          <p:cNvPr descr="Virtue Ethics is a normative philosophical approach that urges people to live a moral life by cultivating virtuous habits. This video is part of Ethics Defined, an animated library of more than 50 ethics terms and concepts from Ethics Unwrapped, available at https://ethicsunwrapped.utexas.edu/glossary&#10;&#10;For free videos and teaching resources on ethics and leadership, visit http://ethicsunwrapped.utexas.edu/  &#10;&#10;Ethics Unwrapped is a free online educational program produced by the Center for Leadership and Ethics at The University of Texas at Austin. It offers an innovative approach to introducing complex ethics topics that is accessible to both students and instructors. For more videos, case studies, and teaching materials, visit http://ethicsunwrapped.utexas.edu/ &#10;&#10;A complete playlist of Ethics Unwrapped videos available on YouTube may be found at: http://bit.ly/2lzF71u&#10;&#10;© 2017 The University of Texas at Austin. All Rights Reserved." id="122" name="Google Shape;122;p20" title="Ethics Defined: Virtue Ethics">
            <a:hlinkClick r:id="rId3"/>
          </p:cNvPr>
          <p:cNvPicPr preferRelativeResize="0"/>
          <p:nvPr/>
        </p:nvPicPr>
        <p:blipFill>
          <a:blip r:embed="rId4">
            <a:alphaModFix/>
          </a:blip>
          <a:stretch>
            <a:fillRect/>
          </a:stretch>
        </p:blipFill>
        <p:spPr>
          <a:xfrm>
            <a:off x="2167213" y="988000"/>
            <a:ext cx="4809575" cy="3607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FE9FB"/>
            </a:gs>
            <a:gs pos="100000">
              <a:srgbClr val="6E9BE7"/>
            </a:gs>
          </a:gsLst>
          <a:path path="circle">
            <a:fillToRect b="50%" l="50%" r="50%" t="50%"/>
          </a:path>
          <a:tileRect/>
        </a:gradFill>
      </p:bgPr>
    </p:bg>
    <p:spTree>
      <p:nvGrpSpPr>
        <p:cNvPr id="126" name="Shape 126"/>
        <p:cNvGrpSpPr/>
        <p:nvPr/>
      </p:nvGrpSpPr>
      <p:grpSpPr>
        <a:xfrm>
          <a:off x="0" y="0"/>
          <a:ext cx="0" cy="0"/>
          <a:chOff x="0" y="0"/>
          <a:chExt cx="0" cy="0"/>
        </a:xfrm>
      </p:grpSpPr>
      <p:sp>
        <p:nvSpPr>
          <p:cNvPr id="127" name="Google Shape;127;p21"/>
          <p:cNvSpPr txBox="1"/>
          <p:nvPr>
            <p:ph type="title"/>
          </p:nvPr>
        </p:nvSpPr>
        <p:spPr>
          <a:xfrm>
            <a:off x="311700" y="620175"/>
            <a:ext cx="8520600" cy="639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Value of Humanics: 2nd Job Training</a:t>
            </a:r>
            <a:endParaRPr sz="1800"/>
          </a:p>
        </p:txBody>
      </p:sp>
      <p:sp>
        <p:nvSpPr>
          <p:cNvPr id="128" name="Google Shape;128;p21"/>
          <p:cNvSpPr txBox="1"/>
          <p:nvPr/>
        </p:nvSpPr>
        <p:spPr>
          <a:xfrm>
            <a:off x="1524000" y="1582625"/>
            <a:ext cx="5876100" cy="2672100"/>
          </a:xfrm>
          <a:prstGeom prst="rect">
            <a:avLst/>
          </a:prstGeom>
          <a:noFill/>
          <a:ln>
            <a:noFill/>
          </a:ln>
        </p:spPr>
        <p:txBody>
          <a:bodyPr anchorCtr="0" anchor="t" bIns="91425" lIns="91425" spcFirstLastPara="1" rIns="91425" wrap="square" tIns="91425">
            <a:noAutofit/>
          </a:bodyPr>
          <a:lstStyle/>
          <a:p>
            <a:pPr indent="0" lvl="0" marL="0" rtl="0" algn="ctr">
              <a:lnSpc>
                <a:spcPct val="120000"/>
              </a:lnSpc>
              <a:spcBef>
                <a:spcPts val="0"/>
              </a:spcBef>
              <a:spcAft>
                <a:spcPts val="0"/>
              </a:spcAft>
              <a:buNone/>
            </a:pPr>
            <a:r>
              <a:rPr lang="en" sz="2300" u="sng">
                <a:solidFill>
                  <a:schemeClr val="hlink"/>
                </a:solidFill>
                <a:hlinkClick r:id="rId3"/>
              </a:rPr>
              <a:t>Will Your Job Be Done By A Machine?</a:t>
            </a:r>
            <a:endParaRPr sz="2300">
              <a:solidFill>
                <a:srgbClr val="333333"/>
              </a:solidFill>
            </a:endParaRPr>
          </a:p>
          <a:p>
            <a:pPr indent="0" lvl="0" marL="0" rtl="0" algn="ctr">
              <a:lnSpc>
                <a:spcPct val="120000"/>
              </a:lnSpc>
              <a:spcBef>
                <a:spcPts val="1100"/>
              </a:spcBef>
              <a:spcAft>
                <a:spcPts val="0"/>
              </a:spcAft>
              <a:buClr>
                <a:schemeClr val="dk1"/>
              </a:buClr>
              <a:buSzPts val="1100"/>
              <a:buFont typeface="Arial"/>
              <a:buNone/>
            </a:pPr>
            <a:r>
              <a:rPr lang="en" sz="2300">
                <a:solidFill>
                  <a:srgbClr val="333333"/>
                </a:solidFill>
              </a:rPr>
              <a:t>Look up some jobs you are interested in…</a:t>
            </a:r>
            <a:endParaRPr sz="2300">
              <a:solidFill>
                <a:srgbClr val="333333"/>
              </a:solidFill>
            </a:endParaRPr>
          </a:p>
          <a:p>
            <a:pPr indent="0" lvl="0" marL="0" rtl="0" algn="l">
              <a:lnSpc>
                <a:spcPct val="120000"/>
              </a:lnSpc>
              <a:spcBef>
                <a:spcPts val="1100"/>
              </a:spcBef>
              <a:spcAft>
                <a:spcPts val="0"/>
              </a:spcAft>
              <a:buClr>
                <a:schemeClr val="dk1"/>
              </a:buClr>
              <a:buSzPts val="1100"/>
              <a:buFont typeface="Arial"/>
              <a:buNone/>
            </a:pPr>
            <a:r>
              <a:rPr lang="en" sz="2300">
                <a:solidFill>
                  <a:srgbClr val="333333"/>
                </a:solidFill>
              </a:rPr>
              <a:t>What are the odds of them being automated?  </a:t>
            </a:r>
            <a:endParaRPr sz="2300">
              <a:solidFill>
                <a:srgbClr val="333333"/>
              </a:solidFill>
            </a:endParaRPr>
          </a:p>
          <a:p>
            <a:pPr indent="0" lvl="0" marL="0" rtl="0" algn="l">
              <a:lnSpc>
                <a:spcPct val="120000"/>
              </a:lnSpc>
              <a:spcBef>
                <a:spcPts val="1100"/>
              </a:spcBef>
              <a:spcAft>
                <a:spcPts val="0"/>
              </a:spcAft>
              <a:buClr>
                <a:schemeClr val="dk1"/>
              </a:buClr>
              <a:buSzPts val="1100"/>
              <a:buFont typeface="Arial"/>
              <a:buNone/>
            </a:pPr>
            <a:r>
              <a:rPr lang="en" sz="2300">
                <a:solidFill>
                  <a:srgbClr val="333333"/>
                </a:solidFill>
              </a:rPr>
              <a:t>Why do you think they have these odds?</a:t>
            </a:r>
            <a:endParaRPr sz="2300">
              <a:solidFill>
                <a:srgbClr val="333333"/>
              </a:solidFill>
            </a:endParaRPr>
          </a:p>
          <a:p>
            <a:pPr indent="0" lvl="0" marL="0" rtl="0" algn="l">
              <a:spcBef>
                <a:spcPts val="11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